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Public Sans" charset="1" panose="00000000000000000000"/>
      <p:regular r:id="rId12"/>
    </p:embeddedFont>
    <p:embeddedFont>
      <p:font typeface="Public Sans Bold" charset="1" panose="00000000000000000000"/>
      <p:regular r:id="rId13"/>
    </p:embeddedFont>
    <p:embeddedFont>
      <p:font typeface="Public Sans Italics" charset="1" panose="00000000000000000000"/>
      <p:regular r:id="rId14"/>
    </p:embeddedFont>
    <p:embeddedFont>
      <p:font typeface="Public Sans Bold Italics" charset="1" panose="00000000000000000000"/>
      <p:regular r:id="rId15"/>
    </p:embeddedFont>
    <p:embeddedFont>
      <p:font typeface="Public Sans Thin" charset="1" panose="00000000000000000000"/>
      <p:regular r:id="rId16"/>
    </p:embeddedFont>
    <p:embeddedFont>
      <p:font typeface="Public Sans Thin Italics" charset="1" panose="00000000000000000000"/>
      <p:regular r:id="rId17"/>
    </p:embeddedFont>
    <p:embeddedFont>
      <p:font typeface="Public Sans Medium" charset="1" panose="00000000000000000000"/>
      <p:regular r:id="rId18"/>
    </p:embeddedFont>
    <p:embeddedFont>
      <p:font typeface="Public Sans Medium Italics" charset="1" panose="00000000000000000000"/>
      <p:regular r:id="rId19"/>
    </p:embeddedFont>
    <p:embeddedFont>
      <p:font typeface="Public Sans Heavy" charset="1" panose="00000000000000000000"/>
      <p:regular r:id="rId20"/>
    </p:embeddedFont>
    <p:embeddedFont>
      <p:font typeface="Public Sans Heavy Italics" charset="1" panose="00000000000000000000"/>
      <p:regular r:id="rId21"/>
    </p:embeddedFon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  <p:embeddedFont>
      <p:font typeface="Canva Sans Italics" charset="1" panose="020B0503030501040103"/>
      <p:regular r:id="rId24"/>
    </p:embeddedFont>
    <p:embeddedFont>
      <p:font typeface="Canva Sans Bold Italics" charset="1" panose="020B0803030501040103"/>
      <p:regular r:id="rId25"/>
    </p:embeddedFont>
    <p:embeddedFont>
      <p:font typeface="Canva Sans Medium" charset="1" panose="020B0603030501040103"/>
      <p:regular r:id="rId26"/>
    </p:embeddedFont>
    <p:embeddedFont>
      <p:font typeface="Canva Sans Medium Italics" charset="1" panose="020B06030305010401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jpe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302221"/>
            <a:ext cx="8841904" cy="9682557"/>
            <a:chOff x="0" y="0"/>
            <a:chExt cx="2328732" cy="25501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28732" cy="2550139"/>
            </a:xfrm>
            <a:custGeom>
              <a:avLst/>
              <a:gdLst/>
              <a:ahLst/>
              <a:cxnLst/>
              <a:rect r="r" b="b" t="t" l="l"/>
              <a:pathLst>
                <a:path h="2550139" w="2328732">
                  <a:moveTo>
                    <a:pt x="0" y="0"/>
                  </a:moveTo>
                  <a:lnTo>
                    <a:pt x="2328732" y="0"/>
                  </a:lnTo>
                  <a:lnTo>
                    <a:pt x="2328732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328732" cy="2578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159783" y="2041700"/>
            <a:ext cx="6810338" cy="6203599"/>
          </a:xfrm>
          <a:custGeom>
            <a:avLst/>
            <a:gdLst/>
            <a:ahLst/>
            <a:cxnLst/>
            <a:rect r="r" b="b" t="t" l="l"/>
            <a:pathLst>
              <a:path h="6203599" w="6810338">
                <a:moveTo>
                  <a:pt x="0" y="0"/>
                </a:moveTo>
                <a:lnTo>
                  <a:pt x="6810338" y="0"/>
                </a:lnTo>
                <a:lnTo>
                  <a:pt x="6810338" y="6203600"/>
                </a:lnTo>
                <a:lnTo>
                  <a:pt x="0" y="620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1028700"/>
            <a:ext cx="728006" cy="772980"/>
          </a:xfrm>
          <a:custGeom>
            <a:avLst/>
            <a:gdLst/>
            <a:ahLst/>
            <a:cxnLst/>
            <a:rect r="r" b="b" t="t" l="l"/>
            <a:pathLst>
              <a:path h="772980" w="728006">
                <a:moveTo>
                  <a:pt x="0" y="0"/>
                </a:moveTo>
                <a:lnTo>
                  <a:pt x="728006" y="0"/>
                </a:lnTo>
                <a:lnTo>
                  <a:pt x="728006" y="772980"/>
                </a:lnTo>
                <a:lnTo>
                  <a:pt x="0" y="7729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3462120"/>
            <a:ext cx="7527889" cy="2918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1089"/>
              </a:lnSpc>
            </a:pPr>
            <a:r>
              <a:rPr lang="en-US" sz="11551" spc="-1108">
                <a:solidFill>
                  <a:srgbClr val="156669"/>
                </a:solidFill>
                <a:latin typeface="Public Sans"/>
              </a:rPr>
              <a:t>US Chronic Diseases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15825" y="1263742"/>
            <a:ext cx="3306831" cy="4659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22"/>
              </a:lnSpc>
              <a:spcBef>
                <a:spcPct val="0"/>
              </a:spcBef>
            </a:pPr>
            <a:r>
              <a:rPr lang="en-US" sz="3572" spc="-292">
                <a:solidFill>
                  <a:srgbClr val="156669"/>
                </a:solidFill>
                <a:latin typeface="Public Sans"/>
              </a:rPr>
              <a:t>Edmond Kinnard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FAA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29642" y="3122479"/>
            <a:ext cx="6607659" cy="104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FBF6F1"/>
                </a:solidFill>
                <a:latin typeface="Public Sans"/>
              </a:rPr>
              <a:t>In Conclusion: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953591" y="1520685"/>
            <a:ext cx="7944572" cy="7245630"/>
            <a:chOff x="0" y="0"/>
            <a:chExt cx="6962546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6883" y="-1308"/>
              <a:ext cx="6984085" cy="6352794"/>
            </a:xfrm>
            <a:custGeom>
              <a:avLst/>
              <a:gdLst/>
              <a:ahLst/>
              <a:cxnLst/>
              <a:rect r="r" b="b" t="t" l="l"/>
              <a:pathLst>
                <a:path h="6352794" w="6984085">
                  <a:moveTo>
                    <a:pt x="5584063" y="4382198"/>
                  </a:moveTo>
                  <a:cubicBezTo>
                    <a:pt x="5976302" y="4290060"/>
                    <a:pt x="6424028" y="4283430"/>
                    <a:pt x="6711556" y="4001173"/>
                  </a:cubicBezTo>
                  <a:cubicBezTo>
                    <a:pt x="6906793" y="3809517"/>
                    <a:pt x="6984085" y="3520630"/>
                    <a:pt x="6967181" y="3247580"/>
                  </a:cubicBezTo>
                  <a:cubicBezTo>
                    <a:pt x="6950265" y="2974518"/>
                    <a:pt x="6848906" y="2713698"/>
                    <a:pt x="6729463" y="2467559"/>
                  </a:cubicBezTo>
                  <a:cubicBezTo>
                    <a:pt x="6472961" y="1938960"/>
                    <a:pt x="6126797" y="1454010"/>
                    <a:pt x="5710212" y="1039685"/>
                  </a:cubicBezTo>
                  <a:cubicBezTo>
                    <a:pt x="5664340" y="994067"/>
                    <a:pt x="5616283" y="948372"/>
                    <a:pt x="5557024" y="922414"/>
                  </a:cubicBezTo>
                  <a:cubicBezTo>
                    <a:pt x="5445950" y="873760"/>
                    <a:pt x="5312994" y="904087"/>
                    <a:pt x="5211229" y="970026"/>
                  </a:cubicBezTo>
                  <a:cubicBezTo>
                    <a:pt x="5109464" y="1035964"/>
                    <a:pt x="5014861" y="1136472"/>
                    <a:pt x="4939881" y="1231760"/>
                  </a:cubicBezTo>
                  <a:cubicBezTo>
                    <a:pt x="4855718" y="951255"/>
                    <a:pt x="4714964" y="687857"/>
                    <a:pt x="4528553" y="462000"/>
                  </a:cubicBezTo>
                  <a:cubicBezTo>
                    <a:pt x="4405732" y="313195"/>
                    <a:pt x="4259885" y="178333"/>
                    <a:pt x="4083532" y="100063"/>
                  </a:cubicBezTo>
                  <a:cubicBezTo>
                    <a:pt x="3869626" y="5131"/>
                    <a:pt x="3628021" y="0"/>
                    <a:pt x="3394011" y="1498"/>
                  </a:cubicBezTo>
                  <a:cubicBezTo>
                    <a:pt x="3174251" y="2908"/>
                    <a:pt x="2951962" y="9144"/>
                    <a:pt x="2739898" y="66840"/>
                  </a:cubicBezTo>
                  <a:cubicBezTo>
                    <a:pt x="2448204" y="146215"/>
                    <a:pt x="2191842" y="318249"/>
                    <a:pt x="1941372" y="487527"/>
                  </a:cubicBezTo>
                  <a:cubicBezTo>
                    <a:pt x="1886089" y="524891"/>
                    <a:pt x="1828914" y="564261"/>
                    <a:pt x="1795780" y="622173"/>
                  </a:cubicBezTo>
                  <a:cubicBezTo>
                    <a:pt x="1758378" y="687552"/>
                    <a:pt x="1757108" y="766750"/>
                    <a:pt x="1757502" y="842073"/>
                  </a:cubicBezTo>
                  <a:cubicBezTo>
                    <a:pt x="1759534" y="1233957"/>
                    <a:pt x="1780057" y="1625740"/>
                    <a:pt x="1818983" y="2015693"/>
                  </a:cubicBezTo>
                  <a:cubicBezTo>
                    <a:pt x="1449006" y="1947278"/>
                    <a:pt x="1014336" y="1957108"/>
                    <a:pt x="640639" y="2000758"/>
                  </a:cubicBezTo>
                  <a:cubicBezTo>
                    <a:pt x="609435" y="2004403"/>
                    <a:pt x="576567" y="2009127"/>
                    <a:pt x="551916" y="2028596"/>
                  </a:cubicBezTo>
                  <a:cubicBezTo>
                    <a:pt x="511403" y="2060588"/>
                    <a:pt x="507238" y="2119198"/>
                    <a:pt x="503631" y="2170684"/>
                  </a:cubicBezTo>
                  <a:cubicBezTo>
                    <a:pt x="469265" y="2660231"/>
                    <a:pt x="188201" y="3097416"/>
                    <a:pt x="81813" y="3576498"/>
                  </a:cubicBezTo>
                  <a:cubicBezTo>
                    <a:pt x="41643" y="3757397"/>
                    <a:pt x="26746" y="3942804"/>
                    <a:pt x="11950" y="4127513"/>
                  </a:cubicBezTo>
                  <a:cubicBezTo>
                    <a:pt x="5753" y="4204868"/>
                    <a:pt x="0" y="4285412"/>
                    <a:pt x="28587" y="4357548"/>
                  </a:cubicBezTo>
                  <a:cubicBezTo>
                    <a:pt x="54622" y="4423270"/>
                    <a:pt x="106756" y="4475226"/>
                    <a:pt x="162382" y="4518863"/>
                  </a:cubicBezTo>
                  <a:cubicBezTo>
                    <a:pt x="388290" y="4696054"/>
                    <a:pt x="682015" y="4761395"/>
                    <a:pt x="967816" y="4788763"/>
                  </a:cubicBezTo>
                  <a:cubicBezTo>
                    <a:pt x="1253617" y="4816132"/>
                    <a:pt x="1543583" y="4810836"/>
                    <a:pt x="1824634" y="4869510"/>
                  </a:cubicBezTo>
                  <a:cubicBezTo>
                    <a:pt x="1839506" y="5155336"/>
                    <a:pt x="1957806" y="5441086"/>
                    <a:pt x="2016290" y="5721248"/>
                  </a:cubicBezTo>
                  <a:cubicBezTo>
                    <a:pt x="2034286" y="5807469"/>
                    <a:pt x="2055012" y="5894984"/>
                    <a:pt x="2100948" y="5970130"/>
                  </a:cubicBezTo>
                  <a:cubicBezTo>
                    <a:pt x="2182761" y="6103963"/>
                    <a:pt x="2332812" y="6180125"/>
                    <a:pt x="2481605" y="6229769"/>
                  </a:cubicBezTo>
                  <a:cubicBezTo>
                    <a:pt x="2850337" y="6352794"/>
                    <a:pt x="3247187" y="6352515"/>
                    <a:pt x="3635896" y="6350991"/>
                  </a:cubicBezTo>
                  <a:cubicBezTo>
                    <a:pt x="4094620" y="6349200"/>
                    <a:pt x="4553343" y="6347397"/>
                    <a:pt x="5012067" y="6345606"/>
                  </a:cubicBezTo>
                  <a:cubicBezTo>
                    <a:pt x="5053482" y="6345441"/>
                    <a:pt x="5097666" y="6344475"/>
                    <a:pt x="5131943" y="6321234"/>
                  </a:cubicBezTo>
                  <a:cubicBezTo>
                    <a:pt x="5169979" y="6295453"/>
                    <a:pt x="5186680" y="6248629"/>
                    <a:pt x="5200802" y="6204890"/>
                  </a:cubicBezTo>
                  <a:cubicBezTo>
                    <a:pt x="5394820" y="5603811"/>
                    <a:pt x="5494134" y="5007407"/>
                    <a:pt x="5584063" y="4382198"/>
                  </a:cubicBezTo>
                  <a:close/>
                </a:path>
              </a:pathLst>
            </a:custGeom>
            <a:blipFill>
              <a:blip r:embed="rId2"/>
              <a:stretch>
                <a:fillRect l="-31188" t="0" r="-31188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722944" y="4404065"/>
            <a:ext cx="8421056" cy="1402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7"/>
              </a:lnSpc>
            </a:pPr>
            <a:r>
              <a:rPr lang="en-US" sz="4026">
                <a:solidFill>
                  <a:srgbClr val="FBF6F1"/>
                </a:solidFill>
                <a:latin typeface="Canva Sans"/>
              </a:rPr>
              <a:t>Chronic diseases are complicated </a:t>
            </a:r>
          </a:p>
          <a:p>
            <a:pPr algn="ctr">
              <a:lnSpc>
                <a:spcPts val="5637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512789" y="1028700"/>
            <a:ext cx="4746511" cy="3778280"/>
            <a:chOff x="0" y="0"/>
            <a:chExt cx="5580380" cy="44420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635000" y="-673100"/>
              <a:ext cx="6488430" cy="5417409"/>
            </a:xfrm>
            <a:custGeom>
              <a:avLst/>
              <a:gdLst/>
              <a:ahLst/>
              <a:cxnLst/>
              <a:rect r="r" b="b" t="t" l="l"/>
              <a:pathLst>
                <a:path h="5417409" w="6488430">
                  <a:moveTo>
                    <a:pt x="5344160" y="1009213"/>
                  </a:moveTo>
                  <a:cubicBezTo>
                    <a:pt x="4573270" y="651510"/>
                    <a:pt x="3856990" y="1059462"/>
                    <a:pt x="3284220" y="1059462"/>
                  </a:cubicBezTo>
                  <a:cubicBezTo>
                    <a:pt x="2839720" y="1059462"/>
                    <a:pt x="2001520" y="0"/>
                    <a:pt x="1000760" y="1237010"/>
                  </a:cubicBezTo>
                  <a:cubicBezTo>
                    <a:pt x="0" y="2392747"/>
                    <a:pt x="1247140" y="3480368"/>
                    <a:pt x="2368550" y="4430640"/>
                  </a:cubicBezTo>
                  <a:cubicBezTo>
                    <a:pt x="3489960" y="5417409"/>
                    <a:pt x="5013960" y="5399629"/>
                    <a:pt x="5894070" y="4236343"/>
                  </a:cubicBezTo>
                  <a:cubicBezTo>
                    <a:pt x="6488430" y="3474785"/>
                    <a:pt x="6229350" y="1417908"/>
                    <a:pt x="5344160" y="1009213"/>
                  </a:cubicBezTo>
                  <a:close/>
                </a:path>
              </a:pathLst>
            </a:custGeom>
            <a:blipFill>
              <a:blip r:embed="rId2"/>
              <a:stretch>
                <a:fillRect l="-9706" t="790" r="-9709" b="584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19200" y="4344620"/>
            <a:ext cx="11676537" cy="3883773"/>
          </a:xfrm>
          <a:custGeom>
            <a:avLst/>
            <a:gdLst/>
            <a:ahLst/>
            <a:cxnLst/>
            <a:rect r="r" b="b" t="t" l="l"/>
            <a:pathLst>
              <a:path h="3883773" w="11676537">
                <a:moveTo>
                  <a:pt x="0" y="0"/>
                </a:moveTo>
                <a:lnTo>
                  <a:pt x="11676537" y="0"/>
                </a:lnTo>
                <a:lnTo>
                  <a:pt x="11676537" y="3883773"/>
                </a:lnTo>
                <a:lnTo>
                  <a:pt x="0" y="38837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19200" y="1162050"/>
            <a:ext cx="6326130" cy="164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233"/>
              </a:lnSpc>
            </a:pPr>
            <a:r>
              <a:rPr lang="en-US" sz="6492" spc="-623">
                <a:solidFill>
                  <a:srgbClr val="156669"/>
                </a:solidFill>
                <a:latin typeface="Public Sans"/>
              </a:rPr>
              <a:t>Based on Inpatient Hospitalizations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495461"/>
            <a:ext cx="10904880" cy="6724463"/>
          </a:xfrm>
          <a:custGeom>
            <a:avLst/>
            <a:gdLst/>
            <a:ahLst/>
            <a:cxnLst/>
            <a:rect r="r" b="b" t="t" l="l"/>
            <a:pathLst>
              <a:path h="6724463" w="10904880">
                <a:moveTo>
                  <a:pt x="0" y="0"/>
                </a:moveTo>
                <a:lnTo>
                  <a:pt x="10904880" y="0"/>
                </a:lnTo>
                <a:lnTo>
                  <a:pt x="10904880" y="6724463"/>
                </a:lnTo>
                <a:lnTo>
                  <a:pt x="0" y="67244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69707" y="1200150"/>
            <a:ext cx="14148585" cy="104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are the diseases?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933580" y="2177395"/>
            <a:ext cx="4079243" cy="580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Concentrations: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708840" y="2700563"/>
            <a:ext cx="4818765" cy="1011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012" indent="-317006" lvl="1">
              <a:lnSpc>
                <a:spcPts val="4111"/>
              </a:lnSpc>
              <a:buFont typeface="Arial"/>
              <a:buChar char="•"/>
            </a:pPr>
            <a:r>
              <a:rPr lang="en-US" sz="2936">
                <a:solidFill>
                  <a:srgbClr val="156669"/>
                </a:solidFill>
                <a:latin typeface="Canva Sans"/>
              </a:rPr>
              <a:t>Washington DC / Virginia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708840" y="3654601"/>
            <a:ext cx="4818765" cy="496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012" indent="-317006" lvl="1">
              <a:lnSpc>
                <a:spcPts val="4111"/>
              </a:lnSpc>
              <a:buFont typeface="Arial"/>
              <a:buChar char="•"/>
            </a:pPr>
            <a:r>
              <a:rPr lang="en-US" sz="2936">
                <a:solidFill>
                  <a:srgbClr val="156669"/>
                </a:solidFill>
                <a:latin typeface="Canva Sans"/>
              </a:rPr>
              <a:t>Louisiana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708840" y="4094325"/>
            <a:ext cx="4818765" cy="496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012" indent="-317006" lvl="1">
              <a:lnSpc>
                <a:spcPts val="4111"/>
              </a:lnSpc>
              <a:buFont typeface="Arial"/>
              <a:buChar char="•"/>
            </a:pPr>
            <a:r>
              <a:rPr lang="en-US" sz="2936">
                <a:solidFill>
                  <a:srgbClr val="156669"/>
                </a:solidFill>
                <a:latin typeface="Canva Sans"/>
              </a:rPr>
              <a:t>Southeast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51704" y="3442171"/>
            <a:ext cx="9297145" cy="4816089"/>
          </a:xfrm>
          <a:custGeom>
            <a:avLst/>
            <a:gdLst/>
            <a:ahLst/>
            <a:cxnLst/>
            <a:rect r="r" b="b" t="t" l="l"/>
            <a:pathLst>
              <a:path h="4816089" w="9297145">
                <a:moveTo>
                  <a:pt x="0" y="0"/>
                </a:moveTo>
                <a:lnTo>
                  <a:pt x="9297145" y="0"/>
                </a:lnTo>
                <a:lnTo>
                  <a:pt x="9297145" y="4816089"/>
                </a:lnTo>
                <a:lnTo>
                  <a:pt x="0" y="48160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69707" y="1200150"/>
            <a:ext cx="14148585" cy="2015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are  all the diseases  by population?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88122" y="4563182"/>
            <a:ext cx="3130171" cy="580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Concentration: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440535" y="5086350"/>
            <a:ext cx="4818765" cy="1011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012" indent="-317006" lvl="1">
              <a:lnSpc>
                <a:spcPts val="4111"/>
              </a:lnSpc>
              <a:buFont typeface="Arial"/>
              <a:buChar char="•"/>
            </a:pPr>
            <a:r>
              <a:rPr lang="en-US" sz="2936">
                <a:solidFill>
                  <a:srgbClr val="156669"/>
                </a:solidFill>
                <a:latin typeface="Canva Sans"/>
              </a:rPr>
              <a:t>South Texas through North Dakota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69707" y="8677982"/>
            <a:ext cx="9297145" cy="118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**Incidence divided by local population count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56429" y="3711751"/>
            <a:ext cx="9410424" cy="5032906"/>
          </a:xfrm>
          <a:custGeom>
            <a:avLst/>
            <a:gdLst/>
            <a:ahLst/>
            <a:cxnLst/>
            <a:rect r="r" b="b" t="t" l="l"/>
            <a:pathLst>
              <a:path h="5032906" w="9410424">
                <a:moveTo>
                  <a:pt x="0" y="0"/>
                </a:moveTo>
                <a:lnTo>
                  <a:pt x="9410423" y="0"/>
                </a:lnTo>
                <a:lnTo>
                  <a:pt x="9410423" y="5032906"/>
                </a:lnTo>
                <a:lnTo>
                  <a:pt x="0" y="50329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434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69707" y="1200150"/>
            <a:ext cx="14148585" cy="2986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i Chronic Pulmonary Obstructive Disease by Population</a:t>
            </a:r>
          </a:p>
          <a:p>
            <a:pPr marL="0" indent="0" lvl="0">
              <a:lnSpc>
                <a:spcPts val="76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2721103" y="4563182"/>
            <a:ext cx="3130171" cy="580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Concentration: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440535" y="5086350"/>
            <a:ext cx="4818765" cy="1011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4012" indent="-317006" lvl="1">
              <a:lnSpc>
                <a:spcPts val="4111"/>
              </a:lnSpc>
              <a:buFont typeface="Arial"/>
              <a:buChar char="•"/>
            </a:pPr>
            <a:r>
              <a:rPr lang="en-US" sz="2936">
                <a:solidFill>
                  <a:srgbClr val="156669"/>
                </a:solidFill>
                <a:latin typeface="Canva Sans"/>
              </a:rPr>
              <a:t>South Texas through North Dakota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69707" y="8677982"/>
            <a:ext cx="9297145" cy="118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156669"/>
                </a:solidFill>
                <a:latin typeface="Canva Sans"/>
              </a:rPr>
              <a:t>**Incidence divided by local population count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70795" y="2022819"/>
            <a:ext cx="4811275" cy="2300694"/>
            <a:chOff x="0" y="0"/>
            <a:chExt cx="1500512" cy="7175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00512" cy="717527"/>
            </a:xfrm>
            <a:custGeom>
              <a:avLst/>
              <a:gdLst/>
              <a:ahLst/>
              <a:cxnLst/>
              <a:rect r="r" b="b" t="t" l="l"/>
              <a:pathLst>
                <a:path h="717527" w="1500512">
                  <a:moveTo>
                    <a:pt x="24137" y="0"/>
                  </a:moveTo>
                  <a:lnTo>
                    <a:pt x="1476375" y="0"/>
                  </a:lnTo>
                  <a:cubicBezTo>
                    <a:pt x="1489705" y="0"/>
                    <a:pt x="1500512" y="10806"/>
                    <a:pt x="1500512" y="24137"/>
                  </a:cubicBezTo>
                  <a:lnTo>
                    <a:pt x="1500512" y="693390"/>
                  </a:lnTo>
                  <a:cubicBezTo>
                    <a:pt x="1500512" y="706720"/>
                    <a:pt x="1489705" y="717527"/>
                    <a:pt x="1476375" y="717527"/>
                  </a:cubicBezTo>
                  <a:lnTo>
                    <a:pt x="24137" y="717527"/>
                  </a:lnTo>
                  <a:cubicBezTo>
                    <a:pt x="10806" y="717527"/>
                    <a:pt x="0" y="706720"/>
                    <a:pt x="0" y="693390"/>
                  </a:cubicBezTo>
                  <a:lnTo>
                    <a:pt x="0" y="24137"/>
                  </a:lnTo>
                  <a:cubicBezTo>
                    <a:pt x="0" y="10806"/>
                    <a:pt x="10806" y="0"/>
                    <a:pt x="24137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500512" cy="7842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Open Sans Extra Bold"/>
                </a:rPr>
                <a:t>California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070795" y="4704514"/>
            <a:ext cx="4811275" cy="2434044"/>
            <a:chOff x="0" y="0"/>
            <a:chExt cx="1500512" cy="7591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00512" cy="759115"/>
            </a:xfrm>
            <a:custGeom>
              <a:avLst/>
              <a:gdLst/>
              <a:ahLst/>
              <a:cxnLst/>
              <a:rect r="r" b="b" t="t" l="l"/>
              <a:pathLst>
                <a:path h="759115" w="1500512">
                  <a:moveTo>
                    <a:pt x="24137" y="0"/>
                  </a:moveTo>
                  <a:lnTo>
                    <a:pt x="1476375" y="0"/>
                  </a:lnTo>
                  <a:cubicBezTo>
                    <a:pt x="1489705" y="0"/>
                    <a:pt x="1500512" y="10806"/>
                    <a:pt x="1500512" y="24137"/>
                  </a:cubicBezTo>
                  <a:lnTo>
                    <a:pt x="1500512" y="734978"/>
                  </a:lnTo>
                  <a:cubicBezTo>
                    <a:pt x="1500512" y="741380"/>
                    <a:pt x="1497969" y="747519"/>
                    <a:pt x="1493442" y="752046"/>
                  </a:cubicBezTo>
                  <a:cubicBezTo>
                    <a:pt x="1488916" y="756572"/>
                    <a:pt x="1482777" y="759115"/>
                    <a:pt x="1476375" y="759115"/>
                  </a:cubicBezTo>
                  <a:lnTo>
                    <a:pt x="24137" y="759115"/>
                  </a:lnTo>
                  <a:cubicBezTo>
                    <a:pt x="10806" y="759115"/>
                    <a:pt x="0" y="748309"/>
                    <a:pt x="0" y="734978"/>
                  </a:cubicBezTo>
                  <a:lnTo>
                    <a:pt x="0" y="24137"/>
                  </a:lnTo>
                  <a:cubicBezTo>
                    <a:pt x="0" y="10806"/>
                    <a:pt x="10806" y="0"/>
                    <a:pt x="24137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1500512" cy="8257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000000"/>
                  </a:solidFill>
                  <a:latin typeface="Open Sans Extra Bold"/>
                </a:rPr>
                <a:t>Washington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070795" y="7517848"/>
            <a:ext cx="4811275" cy="2434044"/>
            <a:chOff x="0" y="0"/>
            <a:chExt cx="1500512" cy="75911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00512" cy="759115"/>
            </a:xfrm>
            <a:custGeom>
              <a:avLst/>
              <a:gdLst/>
              <a:ahLst/>
              <a:cxnLst/>
              <a:rect r="r" b="b" t="t" l="l"/>
              <a:pathLst>
                <a:path h="759115" w="1500512">
                  <a:moveTo>
                    <a:pt x="24137" y="0"/>
                  </a:moveTo>
                  <a:lnTo>
                    <a:pt x="1476375" y="0"/>
                  </a:lnTo>
                  <a:cubicBezTo>
                    <a:pt x="1489705" y="0"/>
                    <a:pt x="1500512" y="10806"/>
                    <a:pt x="1500512" y="24137"/>
                  </a:cubicBezTo>
                  <a:lnTo>
                    <a:pt x="1500512" y="734978"/>
                  </a:lnTo>
                  <a:cubicBezTo>
                    <a:pt x="1500512" y="741380"/>
                    <a:pt x="1497969" y="747519"/>
                    <a:pt x="1493442" y="752046"/>
                  </a:cubicBezTo>
                  <a:cubicBezTo>
                    <a:pt x="1488916" y="756572"/>
                    <a:pt x="1482777" y="759115"/>
                    <a:pt x="1476375" y="759115"/>
                  </a:cubicBezTo>
                  <a:lnTo>
                    <a:pt x="24137" y="759115"/>
                  </a:lnTo>
                  <a:cubicBezTo>
                    <a:pt x="10806" y="759115"/>
                    <a:pt x="0" y="748309"/>
                    <a:pt x="0" y="734978"/>
                  </a:cubicBezTo>
                  <a:lnTo>
                    <a:pt x="0" y="24137"/>
                  </a:lnTo>
                  <a:cubicBezTo>
                    <a:pt x="0" y="10806"/>
                    <a:pt x="10806" y="0"/>
                    <a:pt x="24137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500512" cy="8162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Open Sans Extra Bold"/>
                </a:rPr>
                <a:t>Oregon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28700" y="3173167"/>
            <a:ext cx="10459807" cy="6152828"/>
          </a:xfrm>
          <a:custGeom>
            <a:avLst/>
            <a:gdLst/>
            <a:ahLst/>
            <a:cxnLst/>
            <a:rect r="r" b="b" t="t" l="l"/>
            <a:pathLst>
              <a:path h="6152828" w="10459807">
                <a:moveTo>
                  <a:pt x="0" y="0"/>
                </a:moveTo>
                <a:lnTo>
                  <a:pt x="10459807" y="0"/>
                </a:lnTo>
                <a:lnTo>
                  <a:pt x="10459807" y="6152827"/>
                </a:lnTo>
                <a:lnTo>
                  <a:pt x="0" y="61528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852962"/>
            <a:ext cx="7924800" cy="2015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is the air pollution?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032107" y="3855556"/>
            <a:ext cx="7227193" cy="5809722"/>
          </a:xfrm>
          <a:custGeom>
            <a:avLst/>
            <a:gdLst/>
            <a:ahLst/>
            <a:cxnLst/>
            <a:rect r="r" b="b" t="t" l="l"/>
            <a:pathLst>
              <a:path h="5809722" w="7227193">
                <a:moveTo>
                  <a:pt x="0" y="0"/>
                </a:moveTo>
                <a:lnTo>
                  <a:pt x="7227193" y="0"/>
                </a:lnTo>
                <a:lnTo>
                  <a:pt x="7227193" y="5809721"/>
                </a:lnTo>
                <a:lnTo>
                  <a:pt x="0" y="58097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58" r="0" b="-345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856931"/>
            <a:ext cx="7227193" cy="5809722"/>
          </a:xfrm>
          <a:custGeom>
            <a:avLst/>
            <a:gdLst/>
            <a:ahLst/>
            <a:cxnLst/>
            <a:rect r="r" b="b" t="t" l="l"/>
            <a:pathLst>
              <a:path h="5809722" w="7227193">
                <a:moveTo>
                  <a:pt x="0" y="0"/>
                </a:moveTo>
                <a:lnTo>
                  <a:pt x="7227193" y="0"/>
                </a:lnTo>
                <a:lnTo>
                  <a:pt x="7227193" y="5809722"/>
                </a:lnTo>
                <a:lnTo>
                  <a:pt x="0" y="58097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458" r="0" b="-345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52962"/>
            <a:ext cx="7924800" cy="2015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is the Water Pollution?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8717" y="3019438"/>
            <a:ext cx="6759600" cy="738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156669"/>
                </a:solidFill>
                <a:latin typeface="Canva Sans"/>
              </a:rPr>
              <a:t>Haloacetic Acid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806288" y="3019438"/>
            <a:ext cx="4165473" cy="738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156669"/>
                </a:solidFill>
                <a:latin typeface="Canva Sans"/>
              </a:rPr>
              <a:t>Trihalomethane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07728" y="3953149"/>
            <a:ext cx="6759600" cy="5809722"/>
          </a:xfrm>
          <a:custGeom>
            <a:avLst/>
            <a:gdLst/>
            <a:ahLst/>
            <a:cxnLst/>
            <a:rect r="r" b="b" t="t" l="l"/>
            <a:pathLst>
              <a:path h="5809722" w="6759600">
                <a:moveTo>
                  <a:pt x="0" y="0"/>
                </a:moveTo>
                <a:lnTo>
                  <a:pt x="6759600" y="0"/>
                </a:lnTo>
                <a:lnTo>
                  <a:pt x="6759600" y="5809721"/>
                </a:lnTo>
                <a:lnTo>
                  <a:pt x="0" y="58097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953149"/>
            <a:ext cx="6759600" cy="5809722"/>
          </a:xfrm>
          <a:custGeom>
            <a:avLst/>
            <a:gdLst/>
            <a:ahLst/>
            <a:cxnLst/>
            <a:rect r="r" b="b" t="t" l="l"/>
            <a:pathLst>
              <a:path h="5809722" w="6759600">
                <a:moveTo>
                  <a:pt x="0" y="0"/>
                </a:moveTo>
                <a:lnTo>
                  <a:pt x="6759600" y="0"/>
                </a:lnTo>
                <a:lnTo>
                  <a:pt x="6759600" y="5809721"/>
                </a:lnTo>
                <a:lnTo>
                  <a:pt x="0" y="58097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852962"/>
            <a:ext cx="7924800" cy="2015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is the Water Pollution?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20672" y="3019438"/>
            <a:ext cx="6759600" cy="738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156669"/>
                </a:solidFill>
                <a:latin typeface="Canva Sans"/>
              </a:rPr>
              <a:t>Nitrates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905722" y="3019438"/>
            <a:ext cx="1966606" cy="738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156669"/>
                </a:solidFill>
                <a:latin typeface="Canva Sans"/>
              </a:rPr>
              <a:t>Arsenic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835398" y="1296190"/>
            <a:ext cx="5423902" cy="4526493"/>
          </a:xfrm>
          <a:custGeom>
            <a:avLst/>
            <a:gdLst/>
            <a:ahLst/>
            <a:cxnLst/>
            <a:rect r="r" b="b" t="t" l="l"/>
            <a:pathLst>
              <a:path h="4526493" w="5423902">
                <a:moveTo>
                  <a:pt x="0" y="0"/>
                </a:moveTo>
                <a:lnTo>
                  <a:pt x="5423902" y="0"/>
                </a:lnTo>
                <a:lnTo>
                  <a:pt x="5423902" y="4526493"/>
                </a:lnTo>
                <a:lnTo>
                  <a:pt x="0" y="4526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19986" y="2656859"/>
            <a:ext cx="10020522" cy="6331648"/>
          </a:xfrm>
          <a:custGeom>
            <a:avLst/>
            <a:gdLst/>
            <a:ahLst/>
            <a:cxnLst/>
            <a:rect r="r" b="b" t="t" l="l"/>
            <a:pathLst>
              <a:path h="6331648" w="10020522">
                <a:moveTo>
                  <a:pt x="0" y="0"/>
                </a:moveTo>
                <a:lnTo>
                  <a:pt x="10020522" y="0"/>
                </a:lnTo>
                <a:lnTo>
                  <a:pt x="10020522" y="6331648"/>
                </a:lnTo>
                <a:lnTo>
                  <a:pt x="0" y="63316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19986" y="1467640"/>
            <a:ext cx="8554947" cy="1043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</a:pPr>
            <a:r>
              <a:rPr lang="en-US" sz="7999" spc="-767">
                <a:solidFill>
                  <a:srgbClr val="156669"/>
                </a:solidFill>
                <a:latin typeface="Public Sans"/>
              </a:rPr>
              <a:t>Where Is the Money?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DAF9p0wsQw8</dc:identifier>
  <dcterms:modified xsi:type="dcterms:W3CDTF">2011-08-01T06:04:30Z</dcterms:modified>
  <cp:revision>1</cp:revision>
  <dc:title>U.S. CHRONIC DISEASES</dc:title>
</cp:coreProperties>
</file>

<file path=docProps/thumbnail.jpeg>
</file>